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Amatic SC" pitchFamily="2" charset="-79"/>
      <p:regular r:id="rId11"/>
      <p:bold r:id="rId12"/>
    </p:embeddedFont>
    <p:embeddedFont>
      <p:font typeface="Apple Braille" pitchFamily="2" charset="0"/>
      <p:regular r:id="rId13"/>
    </p:embeddedFont>
    <p:embeddedFont>
      <p:font typeface="Britannic Bold" panose="020B0903060703020204" pitchFamily="34" charset="77"/>
      <p:bold r:id="rId14"/>
    </p:embeddedFont>
    <p:embeddedFont>
      <p:font typeface="Source Code Pro" panose="020B0509030403020204" pitchFamily="49" charset="77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9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18"/>
    <p:restoredTop sz="94462"/>
  </p:normalViewPr>
  <p:slideViewPr>
    <p:cSldViewPr snapToGrid="0" snapToObjects="1">
      <p:cViewPr varScale="1">
        <p:scale>
          <a:sx n="137" d="100"/>
          <a:sy n="137" d="100"/>
        </p:scale>
        <p:origin x="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tiff>
</file>

<file path=ppt/media/image18.tiff>
</file>

<file path=ppt/media/image19.png>
</file>

<file path=ppt/media/image2.tiff>
</file>

<file path=ppt/media/image20.tiff>
</file>

<file path=ppt/media/image21.tiff>
</file>

<file path=ppt/media/image22.tiff>
</file>

<file path=ppt/media/image23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week is to give you the tools to market yourself as a web developer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ecf0840f7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ecf0840f7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4d94067d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4d94067d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ecf0840f7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ecf0840f7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186acb22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186acb22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ee50cb7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ee50cb7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ecf0840f7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ecf0840f7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afb132a2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afb132a2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12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tiff"/><Relationship Id="rId11" Type="http://schemas.openxmlformats.org/officeDocument/2006/relationships/image" Target="../media/image13.tiff"/><Relationship Id="rId5" Type="http://schemas.openxmlformats.org/officeDocument/2006/relationships/image" Target="../media/image7.tiff"/><Relationship Id="rId10" Type="http://schemas.openxmlformats.org/officeDocument/2006/relationships/image" Target="../media/image12.tiff"/><Relationship Id="rId4" Type="http://schemas.openxmlformats.org/officeDocument/2006/relationships/image" Target="../media/image6.tiff"/><Relationship Id="rId9" Type="http://schemas.openxmlformats.org/officeDocument/2006/relationships/image" Target="../media/image1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tiff"/><Relationship Id="rId4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tiff"/><Relationship Id="rId3" Type="http://schemas.openxmlformats.org/officeDocument/2006/relationships/image" Target="../media/image14.tiff"/><Relationship Id="rId7" Type="http://schemas.openxmlformats.org/officeDocument/2006/relationships/image" Target="../media/image2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tiff"/><Relationship Id="rId5" Type="http://schemas.microsoft.com/office/2007/relationships/hdphoto" Target="../media/hdphoto1.wdp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qMK5yrTPixrTnrd__XfMb9C28X8zvB2m?usp=shari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0" y="1244019"/>
            <a:ext cx="9144000" cy="23697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latin typeface="Britannic Bold" panose="020B0903060703020204" pitchFamily="34" charset="77"/>
              </a:rPr>
              <a:t>Professional Development Week</a:t>
            </a:r>
            <a:endParaRPr sz="6000" dirty="0">
              <a:latin typeface="Britannic Bold" panose="020B0903060703020204" pitchFamily="34" charset="77"/>
            </a:endParaRPr>
          </a:p>
        </p:txBody>
      </p:sp>
      <p:pic>
        <p:nvPicPr>
          <p:cNvPr id="57" name="Google Shape;57;p13" descr="Learn_academy-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6861" y="3705827"/>
            <a:ext cx="3030275" cy="133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4E9261-B13F-C94E-8488-8E9F16823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365" y="-4654"/>
            <a:ext cx="1666442" cy="17048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3DDA12-40D3-7B47-AE75-9F94EFA1C9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2294" y="16612"/>
            <a:ext cx="1513372" cy="15133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7FDC01-48F2-6C47-9052-BBC7E40C75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5506" y="89225"/>
            <a:ext cx="1440759" cy="14407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2888147" y="-1"/>
            <a:ext cx="3654244" cy="874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ritannic Bold" panose="020B0903060703020204" pitchFamily="34" charset="77"/>
              </a:rPr>
              <a:t>Week Overview</a:t>
            </a:r>
            <a:endParaRPr dirty="0">
              <a:latin typeface="Britannic Bold" panose="020B0903060703020204" pitchFamily="34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7C08FE-67C7-DE4A-A1DF-15CEE14CF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6847" y="570537"/>
            <a:ext cx="1329064" cy="12223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F96F47-EBA1-6648-9204-A1A1A0CA3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790" y="3657208"/>
            <a:ext cx="1294514" cy="12945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A70347B-3728-D146-B866-732EFBAFE6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9696" y="2436527"/>
            <a:ext cx="1298413" cy="12984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18DACF-FE06-6A4B-B82E-F181C51DC6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29" y="571356"/>
            <a:ext cx="1172240" cy="11722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639EBC-5278-704E-887F-85BBA661ED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6030" y="1260272"/>
            <a:ext cx="1294514" cy="12945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8CB864-01BC-704B-876A-3143E3B6CB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33674" y="1260272"/>
            <a:ext cx="1294514" cy="12945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2A6FDE-E26F-984B-8004-B81719314E4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72741" y="2438477"/>
            <a:ext cx="1294514" cy="12945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083E44A-DDA1-0F42-8C16-99CC70AE176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00936" y="3616110"/>
            <a:ext cx="1294514" cy="12945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3F323D-3442-884F-B984-3D1125E88D9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0082" y="3536468"/>
            <a:ext cx="1294514" cy="12945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09B22D-18E2-8A42-99FE-A285348874D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3729" y="3506736"/>
            <a:ext cx="1298413" cy="1298413"/>
          </a:xfrm>
          <a:prstGeom prst="rect">
            <a:avLst/>
          </a:prstGeom>
        </p:spPr>
      </p:pic>
      <p:sp>
        <p:nvSpPr>
          <p:cNvPr id="15" name="Google Shape;62;p14">
            <a:extLst>
              <a:ext uri="{FF2B5EF4-FFF2-40B4-BE49-F238E27FC236}">
                <a16:creationId xmlns:a16="http://schemas.microsoft.com/office/drawing/2014/main" id="{A4EB554D-DC21-9A4F-8567-0A27F20AD599}"/>
              </a:ext>
            </a:extLst>
          </p:cNvPr>
          <p:cNvSpPr txBox="1">
            <a:spLocks/>
          </p:cNvSpPr>
          <p:nvPr/>
        </p:nvSpPr>
        <p:spPr>
          <a:xfrm>
            <a:off x="1070987" y="4587"/>
            <a:ext cx="980416" cy="538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ctr"/>
            <a:r>
              <a:rPr lang="en-US" sz="2400" dirty="0">
                <a:latin typeface="Britannic Bold" panose="020B0903060703020204" pitchFamily="34" charset="77"/>
              </a:rPr>
              <a:t>Day 1</a:t>
            </a:r>
          </a:p>
        </p:txBody>
      </p:sp>
      <p:sp>
        <p:nvSpPr>
          <p:cNvPr id="16" name="Google Shape;62;p14">
            <a:extLst>
              <a:ext uri="{FF2B5EF4-FFF2-40B4-BE49-F238E27FC236}">
                <a16:creationId xmlns:a16="http://schemas.microsoft.com/office/drawing/2014/main" id="{75970A9A-7110-DE47-93A9-B9EDA0B2B17E}"/>
              </a:ext>
            </a:extLst>
          </p:cNvPr>
          <p:cNvSpPr txBox="1">
            <a:spLocks/>
          </p:cNvSpPr>
          <p:nvPr/>
        </p:nvSpPr>
        <p:spPr>
          <a:xfrm>
            <a:off x="6679349" y="736142"/>
            <a:ext cx="980416" cy="538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ctr"/>
            <a:r>
              <a:rPr lang="en-US" sz="2400" dirty="0">
                <a:latin typeface="Britannic Bold" panose="020B0903060703020204" pitchFamily="34" charset="77"/>
              </a:rPr>
              <a:t>Day 2</a:t>
            </a:r>
          </a:p>
        </p:txBody>
      </p:sp>
      <p:sp>
        <p:nvSpPr>
          <p:cNvPr id="17" name="Google Shape;62;p14">
            <a:extLst>
              <a:ext uri="{FF2B5EF4-FFF2-40B4-BE49-F238E27FC236}">
                <a16:creationId xmlns:a16="http://schemas.microsoft.com/office/drawing/2014/main" id="{FBF84099-2C1E-A34B-B862-B63B3F79CA80}"/>
              </a:ext>
            </a:extLst>
          </p:cNvPr>
          <p:cNvSpPr txBox="1">
            <a:spLocks/>
          </p:cNvSpPr>
          <p:nvPr/>
        </p:nvSpPr>
        <p:spPr>
          <a:xfrm>
            <a:off x="2935217" y="1904806"/>
            <a:ext cx="980416" cy="538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ctr"/>
            <a:r>
              <a:rPr lang="en-US" sz="2400" dirty="0">
                <a:latin typeface="Britannic Bold" panose="020B0903060703020204" pitchFamily="34" charset="77"/>
              </a:rPr>
              <a:t>Day 3</a:t>
            </a:r>
          </a:p>
        </p:txBody>
      </p:sp>
      <p:sp>
        <p:nvSpPr>
          <p:cNvPr id="18" name="Google Shape;62;p14">
            <a:extLst>
              <a:ext uri="{FF2B5EF4-FFF2-40B4-BE49-F238E27FC236}">
                <a16:creationId xmlns:a16="http://schemas.microsoft.com/office/drawing/2014/main" id="{28049E97-9A00-3149-B7B9-B54C7DE192CF}"/>
              </a:ext>
            </a:extLst>
          </p:cNvPr>
          <p:cNvSpPr txBox="1">
            <a:spLocks/>
          </p:cNvSpPr>
          <p:nvPr/>
        </p:nvSpPr>
        <p:spPr>
          <a:xfrm>
            <a:off x="6164993" y="2998119"/>
            <a:ext cx="980416" cy="538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ctr"/>
            <a:r>
              <a:rPr lang="en-US" sz="2400" dirty="0">
                <a:latin typeface="Britannic Bold" panose="020B0903060703020204" pitchFamily="34" charset="77"/>
              </a:rPr>
              <a:t>Day 4</a:t>
            </a:r>
          </a:p>
        </p:txBody>
      </p:sp>
      <p:sp>
        <p:nvSpPr>
          <p:cNvPr id="19" name="Google Shape;62;p14">
            <a:extLst>
              <a:ext uri="{FF2B5EF4-FFF2-40B4-BE49-F238E27FC236}">
                <a16:creationId xmlns:a16="http://schemas.microsoft.com/office/drawing/2014/main" id="{E6758254-85BC-7546-A817-F06C289FF6F6}"/>
              </a:ext>
            </a:extLst>
          </p:cNvPr>
          <p:cNvSpPr txBox="1">
            <a:spLocks/>
          </p:cNvSpPr>
          <p:nvPr/>
        </p:nvSpPr>
        <p:spPr>
          <a:xfrm>
            <a:off x="1392142" y="4535974"/>
            <a:ext cx="980416" cy="538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ctr"/>
            <a:r>
              <a:rPr lang="en-US" sz="2400" dirty="0">
                <a:latin typeface="Britannic Bold" panose="020B0903060703020204" pitchFamily="34" charset="77"/>
              </a:rPr>
              <a:t>Day 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35674"/>
            <a:ext cx="8520600" cy="11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Britannic Bold" panose="020B0903060703020204" pitchFamily="34" charset="77"/>
              </a:rPr>
              <a:t>Monday</a:t>
            </a:r>
            <a:r>
              <a:rPr lang="en" dirty="0">
                <a:latin typeface="Britannic Bold" panose="020B0903060703020204" pitchFamily="34" charset="77"/>
              </a:rPr>
              <a:t> </a:t>
            </a:r>
            <a:endParaRPr dirty="0">
              <a:latin typeface="Britannic Bold" panose="020B0903060703020204" pitchFamily="34" charset="7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i="1" dirty="0">
                <a:solidFill>
                  <a:srgbClr val="000000"/>
                </a:solidFill>
                <a:latin typeface="Apple Braille" pitchFamily="2" charset="0"/>
                <a:ea typeface="Economica"/>
                <a:cs typeface="Economica"/>
                <a:sym typeface="Economica"/>
              </a:rPr>
              <a:t>Journey to Becoming a Developer</a:t>
            </a:r>
            <a:endParaRPr sz="2400" b="0" i="1" dirty="0">
              <a:latin typeface="Apple Braille" pitchFamily="2" charset="0"/>
              <a:ea typeface="Economica"/>
              <a:cs typeface="Economica"/>
              <a:sym typeface="Economica"/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25609" y="1242599"/>
            <a:ext cx="5124900" cy="38199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/>
              <a:t>Life Maps Activity</a:t>
            </a:r>
            <a:endParaRPr u="sng" dirty="0"/>
          </a:p>
          <a:p>
            <a:pPr marL="914400" lvl="1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What Brought You Here Today!?</a:t>
            </a:r>
            <a:endParaRPr sz="1600" dirty="0"/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/>
              <a:t>Elevator Pitch</a:t>
            </a:r>
            <a:endParaRPr u="sng" dirty="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Learning to tell your story</a:t>
            </a:r>
            <a:endParaRPr sz="1600" dirty="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Will help you prepare for all of   the other tasks throughout the   week.</a:t>
            </a:r>
            <a:endParaRPr sz="1600" dirty="0"/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/>
              <a:t>Transferable Skills - Mining Exercise</a:t>
            </a:r>
            <a:endParaRPr u="sng" dirty="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What makes me unique?</a:t>
            </a:r>
            <a:endParaRPr sz="1600" dirty="0"/>
          </a:p>
          <a:p>
            <a: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Prepping for Resume Writing</a:t>
            </a:r>
            <a:endParaRPr sz="1600" dirty="0"/>
          </a:p>
          <a:p>
            <a:pPr marL="457200" lvl="0" indent="0" algn="l" rtl="0">
              <a:spcBef>
                <a:spcPts val="2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0525" y="2998126"/>
            <a:ext cx="3334063" cy="202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5C3DBC-D4F8-8542-A074-7F7AFED0C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6518" y="1406138"/>
            <a:ext cx="1500257" cy="13797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C9CDE3-370E-434F-9D15-96C293F2C0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3400" y="1413407"/>
            <a:ext cx="1323233" cy="13232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125625" y="1271175"/>
            <a:ext cx="5644800" cy="37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/>
              <a:t>The Tech Industry - An Outlook</a:t>
            </a:r>
            <a:endParaRPr u="sng"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Technical Recruiter Panel</a:t>
            </a:r>
            <a:endParaRPr sz="1600"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Tech Jobs &amp; Where to Find Them</a:t>
            </a:r>
            <a:endParaRPr sz="1600" dirty="0"/>
          </a:p>
          <a:p>
            <a:pPr marL="457200" marR="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/>
              <a:t>Resume</a:t>
            </a:r>
            <a:endParaRPr u="sng" dirty="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Format, Format, Format</a:t>
            </a:r>
            <a:endParaRPr sz="1600" dirty="0"/>
          </a:p>
          <a:p>
            <a: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Catching the reader’s attention.</a:t>
            </a:r>
            <a:endParaRPr sz="1600" dirty="0"/>
          </a:p>
          <a:p>
            <a: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Focusing on thorough yet concise.</a:t>
            </a:r>
            <a:endParaRPr sz="1600" dirty="0"/>
          </a:p>
          <a:p>
            <a:pPr marL="914400" lvl="1" indent="-3175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Tailoring to the job you want.</a:t>
            </a:r>
            <a:endParaRPr sz="1600" dirty="0"/>
          </a:p>
          <a:p>
            <a:pPr marL="457200" lvl="0" indent="-342900" algn="l" rtl="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/>
              <a:t>Cover Letters</a:t>
            </a:r>
            <a:endParaRPr u="sng"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Tying your experience together</a:t>
            </a:r>
            <a:endParaRPr sz="1600"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9594" y="3026924"/>
            <a:ext cx="3490950" cy="194535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15">
            <a:extLst>
              <a:ext uri="{FF2B5EF4-FFF2-40B4-BE49-F238E27FC236}">
                <a16:creationId xmlns:a16="http://schemas.microsoft.com/office/drawing/2014/main" id="{994E66DD-06D5-7F43-91AB-363F5A1622AA}"/>
              </a:ext>
            </a:extLst>
          </p:cNvPr>
          <p:cNvSpPr txBox="1">
            <a:spLocks/>
          </p:cNvSpPr>
          <p:nvPr/>
        </p:nvSpPr>
        <p:spPr>
          <a:xfrm>
            <a:off x="125625" y="0"/>
            <a:ext cx="8520600" cy="11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ctr"/>
            <a:r>
              <a:rPr lang="en-US" sz="4400" dirty="0">
                <a:latin typeface="Britannic Bold" panose="020B0903060703020204" pitchFamily="34" charset="77"/>
              </a:rPr>
              <a:t>Tuesday</a:t>
            </a:r>
            <a:r>
              <a:rPr lang="en-US" dirty="0">
                <a:latin typeface="Britannic Bold" panose="020B0903060703020204" pitchFamily="34" charset="77"/>
              </a:rPr>
              <a:t> </a:t>
            </a:r>
          </a:p>
          <a:p>
            <a:pPr algn="ctr"/>
            <a:r>
              <a:rPr lang="en-US" sz="2400" b="0" i="1" dirty="0">
                <a:solidFill>
                  <a:srgbClr val="000000"/>
                </a:solidFill>
                <a:latin typeface="Apple Braille" pitchFamily="2" charset="0"/>
                <a:ea typeface="Economica"/>
                <a:cs typeface="Economica"/>
                <a:sym typeface="Economica"/>
              </a:rPr>
              <a:t>Job Search &amp; Getting the Interview</a:t>
            </a:r>
            <a:endParaRPr lang="en-US" sz="2400" b="0" i="1" dirty="0">
              <a:latin typeface="Apple Braille" pitchFamily="2" charset="0"/>
              <a:ea typeface="Economica"/>
              <a:cs typeface="Economica"/>
              <a:sym typeface="Economica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9CA25F-728B-EB4F-B843-6A5E0CF9D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030" y="1417434"/>
            <a:ext cx="1294514" cy="12945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7EB1BD-8C0E-EE40-ADC1-1F6345354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3674" y="1417434"/>
            <a:ext cx="1294514" cy="129451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6900" y="1357316"/>
            <a:ext cx="6793950" cy="36718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Informational Interviews </a:t>
            </a:r>
            <a:endParaRPr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How to introduce yourself to companies &amp; the industry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Behavioral Interview </a:t>
            </a:r>
            <a:endParaRPr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Tackling Truth &amp; Demonstrating Skills </a:t>
            </a:r>
            <a:endParaRPr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Examples, Examples, Examples 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Technical Interview Techniques</a:t>
            </a:r>
            <a:endParaRPr dirty="0"/>
          </a:p>
          <a:p>
            <a:pPr marL="914400" lvl="1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Focus is on how you think, not what you’ve memorized</a:t>
            </a:r>
            <a:endParaRPr dirty="0"/>
          </a:p>
          <a:p>
            <a:pPr marL="457200" marR="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</a:pPr>
            <a:r>
              <a:rPr lang="en" dirty="0"/>
              <a:t>Portfolios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1000"/>
              </a:spcAft>
              <a:buSzPts val="1400"/>
              <a:buChar char="○"/>
            </a:pPr>
            <a:r>
              <a:rPr lang="en" dirty="0"/>
              <a:t>Your work, your personality and style</a:t>
            </a:r>
            <a:endParaRPr dirty="0"/>
          </a:p>
        </p:txBody>
      </p:sp>
      <p:sp>
        <p:nvSpPr>
          <p:cNvPr id="4" name="Google Shape;69;p15">
            <a:extLst>
              <a:ext uri="{FF2B5EF4-FFF2-40B4-BE49-F238E27FC236}">
                <a16:creationId xmlns:a16="http://schemas.microsoft.com/office/drawing/2014/main" id="{BCE2C9B1-34FE-634E-AE77-BDCCC3063BB4}"/>
              </a:ext>
            </a:extLst>
          </p:cNvPr>
          <p:cNvSpPr txBox="1">
            <a:spLocks/>
          </p:cNvSpPr>
          <p:nvPr/>
        </p:nvSpPr>
        <p:spPr>
          <a:xfrm>
            <a:off x="311700" y="0"/>
            <a:ext cx="8520600" cy="11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ctr"/>
            <a:r>
              <a:rPr lang="en-US" sz="4400" dirty="0">
                <a:latin typeface="Britannic Bold" panose="020B0903060703020204" pitchFamily="34" charset="77"/>
              </a:rPr>
              <a:t>Wednesday</a:t>
            </a:r>
            <a:r>
              <a:rPr lang="en-US" dirty="0">
                <a:latin typeface="Britannic Bold" panose="020B0903060703020204" pitchFamily="34" charset="77"/>
              </a:rPr>
              <a:t> </a:t>
            </a:r>
          </a:p>
          <a:p>
            <a:pPr algn="ctr"/>
            <a:r>
              <a:rPr lang="en-US" sz="2400" b="0" i="1" dirty="0">
                <a:solidFill>
                  <a:srgbClr val="000000"/>
                </a:solidFill>
                <a:latin typeface="Apple Braille" pitchFamily="2" charset="0"/>
                <a:ea typeface="Economica"/>
                <a:cs typeface="Economica"/>
                <a:sym typeface="Economica"/>
              </a:rPr>
              <a:t>Job Search – The Interview</a:t>
            </a:r>
            <a:endParaRPr lang="en-US" sz="2400" b="0" i="1" dirty="0">
              <a:latin typeface="Apple Braille" pitchFamily="2" charset="0"/>
              <a:ea typeface="Economica"/>
              <a:cs typeface="Economica"/>
              <a:sym typeface="Economic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6F9E78-84AA-B74E-94A6-50B915439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203" y="2222209"/>
            <a:ext cx="1298413" cy="12984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0DDCCD-909C-0F47-BCC5-212715FD4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3248" y="2224159"/>
            <a:ext cx="1294514" cy="12945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EC43E5-B4AF-684D-9DD5-762C955A5C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850" y="3743004"/>
            <a:ext cx="1298413" cy="12984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0" y="1231640"/>
            <a:ext cx="6148873" cy="39118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</a:pPr>
            <a:r>
              <a:rPr lang="en" u="sng" dirty="0"/>
              <a:t>Tech Talks</a:t>
            </a:r>
          </a:p>
          <a:p>
            <a:pPr marL="742950" lvl="1" indent="-285750">
              <a:lnSpc>
                <a:spcPct val="100000"/>
              </a:lnSpc>
            </a:pPr>
            <a:r>
              <a:rPr lang="en" sz="1600" dirty="0"/>
              <a:t>Daniel &amp; Doug will share example talks!</a:t>
            </a:r>
            <a:endParaRPr sz="1600" dirty="0"/>
          </a:p>
          <a:p>
            <a:pPr marL="457200" lvl="0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/>
              <a:t>LinkedIn</a:t>
            </a:r>
            <a:endParaRPr u="sng"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The World’s Largest Professional Network:                             Are you on it?</a:t>
            </a:r>
            <a:endParaRPr sz="1600" dirty="0"/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How to network well using LI</a:t>
            </a:r>
            <a:endParaRPr sz="1600" dirty="0"/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/>
              <a:t>Networking for the Introvert</a:t>
            </a:r>
            <a:endParaRPr u="sng" dirty="0"/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/>
              <a:t>Negotiation</a:t>
            </a:r>
            <a:endParaRPr u="sng" dirty="0"/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600" dirty="0"/>
              <a:t>It’s normal, don’t worry.	</a:t>
            </a:r>
            <a:endParaRPr sz="1600" dirty="0"/>
          </a:p>
          <a:p>
            <a:pPr marL="91440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600" dirty="0"/>
              <a:t>Rob will give advice!</a:t>
            </a:r>
            <a:endParaRPr sz="1600" dirty="0"/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" name="Google Shape;69;p15">
            <a:extLst>
              <a:ext uri="{FF2B5EF4-FFF2-40B4-BE49-F238E27FC236}">
                <a16:creationId xmlns:a16="http://schemas.microsoft.com/office/drawing/2014/main" id="{363EBA35-3079-3043-955D-24A19B27E0AE}"/>
              </a:ext>
            </a:extLst>
          </p:cNvPr>
          <p:cNvSpPr txBox="1">
            <a:spLocks/>
          </p:cNvSpPr>
          <p:nvPr/>
        </p:nvSpPr>
        <p:spPr>
          <a:xfrm>
            <a:off x="311700" y="0"/>
            <a:ext cx="7619320" cy="11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ctr"/>
            <a:r>
              <a:rPr lang="en-US" sz="4400" dirty="0">
                <a:latin typeface="Britannic Bold" panose="020B0903060703020204" pitchFamily="34" charset="77"/>
              </a:rPr>
              <a:t>Thursday</a:t>
            </a:r>
            <a:r>
              <a:rPr lang="en-US" dirty="0">
                <a:latin typeface="Britannic Bold" panose="020B0903060703020204" pitchFamily="34" charset="77"/>
              </a:rPr>
              <a:t> </a:t>
            </a:r>
          </a:p>
          <a:p>
            <a:pPr algn="ctr"/>
            <a:r>
              <a:rPr lang="en-US" sz="2400" b="0" i="1" dirty="0">
                <a:solidFill>
                  <a:srgbClr val="000000"/>
                </a:solidFill>
                <a:latin typeface="Apple Braille" pitchFamily="2" charset="0"/>
                <a:ea typeface="Economica"/>
                <a:cs typeface="Economica"/>
                <a:sym typeface="Economica"/>
              </a:rPr>
              <a:t>Building Relationships</a:t>
            </a:r>
            <a:endParaRPr lang="en-US" sz="2400" b="0" i="1" dirty="0">
              <a:latin typeface="Apple Braille" pitchFamily="2" charset="0"/>
              <a:ea typeface="Economica"/>
              <a:cs typeface="Economica"/>
              <a:sym typeface="Economic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230E1C-B531-AF4D-9DEF-097F548EB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786" y="2008469"/>
            <a:ext cx="1294514" cy="12945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8F24C4-22FB-FD42-9C9A-E2B4F7671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0529" y="3763848"/>
            <a:ext cx="1294514" cy="12945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F57131-2FFB-774D-8AA7-45AB793DD3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187" y="2948640"/>
            <a:ext cx="1294514" cy="12945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3CF58D-F337-D74C-A666-1B0BF37D86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2444" y="1135234"/>
            <a:ext cx="1294514" cy="12945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0" y="923700"/>
            <a:ext cx="8520600" cy="42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marR="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Internship Process &amp; Job Search Plans</a:t>
            </a:r>
            <a:endParaRPr dirty="0"/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Understanding the next steps</a:t>
            </a:r>
            <a:endParaRPr dirty="0"/>
          </a:p>
          <a:p>
            <a:pPr lvl="0">
              <a:lnSpc>
                <a:spcPct val="150000"/>
              </a:lnSpc>
              <a:spcBef>
                <a:spcPts val="1000"/>
              </a:spcBef>
            </a:pPr>
            <a:r>
              <a:rPr lang="en-US" dirty="0" err="1"/>
              <a:t>TechHire</a:t>
            </a:r>
            <a:r>
              <a:rPr lang="en-US" dirty="0"/>
              <a:t> Partnership Presentation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San Diego Workforce Partnership Presentation</a:t>
            </a:r>
          </a:p>
          <a:p>
            <a:pPr lvl="0">
              <a:lnSpc>
                <a:spcPct val="150000"/>
              </a:lnSpc>
              <a:spcBef>
                <a:spcPts val="1000"/>
              </a:spcBef>
            </a:pPr>
            <a:r>
              <a:rPr lang="en-US" dirty="0"/>
              <a:t>One-On-Ones w/ Bryan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Career Services Intake/ Q&amp;A</a:t>
            </a:r>
          </a:p>
          <a:p>
            <a:pPr lvl="0">
              <a:lnSpc>
                <a:spcPct val="150000"/>
              </a:lnSpc>
              <a:spcBef>
                <a:spcPts val="1000"/>
              </a:spcBef>
            </a:pPr>
            <a:r>
              <a:rPr lang="en-US" dirty="0"/>
              <a:t>Internship Company Presentations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3 Company Presentations for Internship</a:t>
            </a:r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5" name="Google Shape;69;p15">
            <a:extLst>
              <a:ext uri="{FF2B5EF4-FFF2-40B4-BE49-F238E27FC236}">
                <a16:creationId xmlns:a16="http://schemas.microsoft.com/office/drawing/2014/main" id="{64E755EA-A21E-EB49-91E0-DE1762255EE2}"/>
              </a:ext>
            </a:extLst>
          </p:cNvPr>
          <p:cNvSpPr txBox="1">
            <a:spLocks/>
          </p:cNvSpPr>
          <p:nvPr/>
        </p:nvSpPr>
        <p:spPr>
          <a:xfrm>
            <a:off x="901280" y="0"/>
            <a:ext cx="7619320" cy="11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ctr"/>
            <a:r>
              <a:rPr lang="en-US" sz="4400" dirty="0">
                <a:latin typeface="Britannic Bold" panose="020B0903060703020204" pitchFamily="34" charset="77"/>
              </a:rPr>
              <a:t>Friday</a:t>
            </a:r>
            <a:r>
              <a:rPr lang="en-US" dirty="0">
                <a:latin typeface="Britannic Bold" panose="020B0903060703020204" pitchFamily="34" charset="77"/>
              </a:rPr>
              <a:t> </a:t>
            </a:r>
          </a:p>
          <a:p>
            <a:pPr algn="ctr"/>
            <a:r>
              <a:rPr lang="en-US" sz="2400" b="0" i="1" dirty="0">
                <a:solidFill>
                  <a:srgbClr val="000000"/>
                </a:solidFill>
                <a:latin typeface="Apple Braille" pitchFamily="2" charset="0"/>
                <a:ea typeface="Economica"/>
                <a:cs typeface="Economica"/>
                <a:sym typeface="Economica"/>
              </a:rPr>
              <a:t>The Internship Process &amp; Beyond</a:t>
            </a:r>
            <a:endParaRPr lang="en-US" sz="2400" b="0" i="1" dirty="0">
              <a:latin typeface="Apple Braille" pitchFamily="2" charset="0"/>
              <a:ea typeface="Economica"/>
              <a:cs typeface="Economica"/>
              <a:sym typeface="Economica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698090-C82F-484D-83A0-CEFD39EDF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7393" y="140136"/>
            <a:ext cx="1298413" cy="12984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A9A485-140F-D345-AA7B-E20B178584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39873" y="1662480"/>
            <a:ext cx="1752602" cy="1521771"/>
          </a:xfrm>
          <a:prstGeom prst="rect">
            <a:avLst/>
          </a:prstGeom>
          <a:solidFill>
            <a:schemeClr val="lt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AA9B10-EE74-0F4F-A024-257347F541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71000" y="3850696"/>
            <a:ext cx="1068873" cy="10688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CC1553-132A-4F4C-BE87-AADCEBE7E0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2426" y="3408182"/>
            <a:ext cx="2509935" cy="6626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422CBB-207E-CB48-AB1E-99A3625334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9300" y="4004336"/>
            <a:ext cx="2080727" cy="109238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0" y="1601900"/>
            <a:ext cx="5990253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US" sz="1400" dirty="0"/>
              <a:t>Please use this week’s Work Sessions productively! You have plenty of time to get things completed this week!</a:t>
            </a:r>
            <a:endParaRPr sz="1400" dirty="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 sz="1400" dirty="0"/>
              <a:t>We can meet one-on-one for interview practice &amp; professional document reviews this week &amp; next.</a:t>
            </a:r>
            <a:endParaRPr sz="1400" dirty="0"/>
          </a:p>
          <a:p>
            <a:pPr lvl="0" indent="-317500">
              <a:lnSpc>
                <a:spcPct val="150000"/>
              </a:lnSpc>
              <a:buSzPts val="1400"/>
              <a:buChar char="❖"/>
            </a:pPr>
            <a:r>
              <a:rPr lang="en" sz="1400" dirty="0"/>
              <a:t>As a reminder, all presentations from this week will be accessible in the your class folder from here on out: </a:t>
            </a:r>
            <a:r>
              <a:rPr lang="en" sz="1400" u="sng" dirty="0">
                <a:solidFill>
                  <a:schemeClr val="hlink"/>
                </a:solidFill>
                <a:hlinkClick r:id="rId3"/>
              </a:rPr>
              <a:t>https://drive.google.com/drive/folders/1qMK5yrTPixrTnrd__XfMb9C28X8zvB2m?usp=sharing</a:t>
            </a:r>
            <a:r>
              <a:rPr lang="en" sz="1400" dirty="0"/>
              <a:t> </a:t>
            </a:r>
            <a:endParaRPr sz="1400"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5684" y="2215292"/>
            <a:ext cx="3303002" cy="199979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15">
            <a:extLst>
              <a:ext uri="{FF2B5EF4-FFF2-40B4-BE49-F238E27FC236}">
                <a16:creationId xmlns:a16="http://schemas.microsoft.com/office/drawing/2014/main" id="{0F5EF487-8F51-914F-A56E-948736BAC25C}"/>
              </a:ext>
            </a:extLst>
          </p:cNvPr>
          <p:cNvSpPr txBox="1">
            <a:spLocks/>
          </p:cNvSpPr>
          <p:nvPr/>
        </p:nvSpPr>
        <p:spPr>
          <a:xfrm>
            <a:off x="901280" y="0"/>
            <a:ext cx="7619320" cy="11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ctr"/>
            <a:r>
              <a:rPr lang="en-US" sz="4400" dirty="0">
                <a:latin typeface="Britannic Bold" panose="020B0903060703020204" pitchFamily="34" charset="77"/>
              </a:rPr>
              <a:t>Beyond Professional Development Week</a:t>
            </a:r>
            <a:endParaRPr lang="en-US" sz="2400" b="0" i="1" dirty="0">
              <a:latin typeface="Apple Braille" pitchFamily="2" charset="0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350</Words>
  <Application>Microsoft Macintosh PowerPoint</Application>
  <PresentationFormat>On-screen Show (16:9)</PresentationFormat>
  <Paragraphs>78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Amatic SC</vt:lpstr>
      <vt:lpstr>Britannic Bold</vt:lpstr>
      <vt:lpstr>Source Code Pro</vt:lpstr>
      <vt:lpstr>Apple Braille</vt:lpstr>
      <vt:lpstr>Arial</vt:lpstr>
      <vt:lpstr>Beach Day</vt:lpstr>
      <vt:lpstr>Professional Development Week</vt:lpstr>
      <vt:lpstr>Week Overview</vt:lpstr>
      <vt:lpstr>Monday  Journey to Becoming a Developer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Professional Development Week</dc:title>
  <cp:lastModifiedBy>Bryan Banville</cp:lastModifiedBy>
  <cp:revision>6</cp:revision>
  <dcterms:modified xsi:type="dcterms:W3CDTF">2019-03-19T23:16:03Z</dcterms:modified>
</cp:coreProperties>
</file>